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95" r:id="rId2"/>
    <p:sldId id="293" r:id="rId3"/>
    <p:sldId id="296" r:id="rId4"/>
    <p:sldId id="29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E555B-7187-4C4B-9160-853BC820C328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3B444-E18F-455F-8204-4079B8DEF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B444-E18F-455F-8204-4079B8DEFF3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90B6-1F0B-44D8-B0C4-0333284BC0A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A90B6-1F0B-44D8-B0C4-0333284BC0A9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11785-8737-4F1F-BCA6-AFA7B8F5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09600" y="838201"/>
            <a:ext cx="6705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152400"/>
            <a:ext cx="623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H4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2"/>
          <p:cNvGrpSpPr/>
          <p:nvPr/>
        </p:nvGrpSpPr>
        <p:grpSpPr>
          <a:xfrm>
            <a:off x="5029200" y="3505200"/>
            <a:ext cx="3370565" cy="1447800"/>
            <a:chOff x="5257800" y="4648200"/>
            <a:chExt cx="3370565" cy="1447800"/>
          </a:xfrm>
        </p:grpSpPr>
        <p:grpSp>
          <p:nvGrpSpPr>
            <p:cNvPr id="3" name="Group 48"/>
            <p:cNvGrpSpPr/>
            <p:nvPr/>
          </p:nvGrpSpPr>
          <p:grpSpPr>
            <a:xfrm>
              <a:off x="6096000" y="4724400"/>
              <a:ext cx="1676400" cy="1371600"/>
              <a:chOff x="5410200" y="3657600"/>
              <a:chExt cx="1676400" cy="1371600"/>
            </a:xfrm>
          </p:grpSpPr>
          <p:grpSp>
            <p:nvGrpSpPr>
              <p:cNvPr id="4" name="Group 39"/>
              <p:cNvGrpSpPr>
                <a:grpSpLocks/>
              </p:cNvGrpSpPr>
              <p:nvPr/>
            </p:nvGrpSpPr>
            <p:grpSpPr bwMode="auto">
              <a:xfrm>
                <a:off x="5410200" y="3657600"/>
                <a:ext cx="1676400" cy="1371600"/>
                <a:chOff x="2496" y="1968"/>
                <a:chExt cx="1056" cy="864"/>
              </a:xfrm>
            </p:grpSpPr>
            <p:sp>
              <p:nvSpPr>
                <p:cNvPr id="45" name="Line 40"/>
                <p:cNvSpPr>
                  <a:spLocks noChangeShapeType="1"/>
                </p:cNvSpPr>
                <p:nvPr/>
              </p:nvSpPr>
              <p:spPr bwMode="auto">
                <a:xfrm>
                  <a:off x="2496" y="2160"/>
                  <a:ext cx="19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Line 41"/>
                <p:cNvSpPr>
                  <a:spLocks noChangeShapeType="1"/>
                </p:cNvSpPr>
                <p:nvPr/>
              </p:nvSpPr>
              <p:spPr bwMode="auto">
                <a:xfrm>
                  <a:off x="2496" y="2640"/>
                  <a:ext cx="19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Line 42"/>
                <p:cNvSpPr>
                  <a:spLocks noChangeShapeType="1"/>
                </p:cNvSpPr>
                <p:nvPr/>
              </p:nvSpPr>
              <p:spPr bwMode="auto">
                <a:xfrm>
                  <a:off x="3360" y="2400"/>
                  <a:ext cx="19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43"/>
                <p:cNvSpPr>
                  <a:spLocks/>
                </p:cNvSpPr>
                <p:nvPr/>
              </p:nvSpPr>
              <p:spPr bwMode="auto">
                <a:xfrm>
                  <a:off x="2688" y="1968"/>
                  <a:ext cx="672" cy="864"/>
                </a:xfrm>
                <a:custGeom>
                  <a:avLst/>
                  <a:gdLst>
                    <a:gd name="T0" fmla="*/ 432 w 432"/>
                    <a:gd name="T1" fmla="*/ 384 h 768"/>
                    <a:gd name="T2" fmla="*/ 0 w 432"/>
                    <a:gd name="T3" fmla="*/ 768 h 768"/>
                    <a:gd name="T4" fmla="*/ 0 w 432"/>
                    <a:gd name="T5" fmla="*/ 0 h 768"/>
                    <a:gd name="T6" fmla="*/ 432 w 432"/>
                    <a:gd name="T7" fmla="*/ 384 h 76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32"/>
                    <a:gd name="T13" fmla="*/ 0 h 768"/>
                    <a:gd name="T14" fmla="*/ 432 w 432"/>
                    <a:gd name="T15" fmla="*/ 768 h 76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32" h="768">
                      <a:moveTo>
                        <a:pt x="432" y="384"/>
                      </a:moveTo>
                      <a:lnTo>
                        <a:pt x="0" y="768"/>
                      </a:lnTo>
                      <a:lnTo>
                        <a:pt x="0" y="0"/>
                      </a:lnTo>
                      <a:lnTo>
                        <a:pt x="432" y="384"/>
                      </a:lnTo>
                      <a:close/>
                    </a:path>
                  </a:pathLst>
                </a:custGeom>
                <a:noFill/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" name="Line 44"/>
              <p:cNvSpPr>
                <a:spLocks noChangeShapeType="1"/>
              </p:cNvSpPr>
              <p:nvPr/>
            </p:nvSpPr>
            <p:spPr bwMode="auto">
              <a:xfrm>
                <a:off x="5791200" y="3962400"/>
                <a:ext cx="76200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45"/>
              <p:cNvSpPr>
                <a:spLocks noChangeShapeType="1"/>
              </p:cNvSpPr>
              <p:nvPr/>
            </p:nvSpPr>
            <p:spPr bwMode="auto">
              <a:xfrm>
                <a:off x="5829300" y="4724400"/>
                <a:ext cx="0" cy="762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Line 46"/>
              <p:cNvSpPr>
                <a:spLocks noChangeShapeType="1"/>
              </p:cNvSpPr>
              <p:nvPr/>
            </p:nvSpPr>
            <p:spPr bwMode="auto">
              <a:xfrm>
                <a:off x="5791200" y="4762500"/>
                <a:ext cx="76200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6" name="TextBox 75"/>
            <p:cNvSpPr txBox="1"/>
            <p:nvPr/>
          </p:nvSpPr>
          <p:spPr>
            <a:xfrm>
              <a:off x="5257800" y="5486400"/>
              <a:ext cx="623889" cy="58477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 smtClean="0"/>
                <a:t>in</a:t>
              </a:r>
              <a:endParaRPr lang="en-US" sz="3200" baseline="-250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848600" y="5105400"/>
              <a:ext cx="779765" cy="58477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 smtClean="0"/>
                <a:t>out</a:t>
              </a:r>
              <a:endParaRPr lang="en-US" sz="3200" baseline="-25000" dirty="0"/>
            </a:p>
          </p:txBody>
        </p:sp>
        <p:cxnSp>
          <p:nvCxnSpPr>
            <p:cNvPr id="49" name="Shape 48"/>
            <p:cNvCxnSpPr/>
            <p:nvPr/>
          </p:nvCxnSpPr>
          <p:spPr>
            <a:xfrm flipV="1">
              <a:off x="6096000" y="4648200"/>
              <a:ext cx="1524000" cy="381000"/>
            </a:xfrm>
            <a:prstGeom prst="bentConnector3">
              <a:avLst>
                <a:gd name="adj1" fmla="val -704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7245206" y="5022994"/>
              <a:ext cx="74958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tangle 33"/>
          <p:cNvSpPr/>
          <p:nvPr/>
        </p:nvSpPr>
        <p:spPr>
          <a:xfrm>
            <a:off x="1600200" y="0"/>
            <a:ext cx="7543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open loop gain of this op-amp is 10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the bandwidth is 10 Hz. What is the bandwidth of a voltage follower made with this op-amp?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7200" y="1676400"/>
            <a:ext cx="822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10 kHz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100 kHz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MHz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10 MHz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Can not be determined</a:t>
            </a: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09600" y="838201"/>
            <a:ext cx="6705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9200" y="228600"/>
            <a:ext cx="754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unity gain frequency of this op-amp is 5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MHz.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What is the 3 db frequency of this circuit?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152400"/>
            <a:ext cx="623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H3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77"/>
          <p:cNvGrpSpPr/>
          <p:nvPr/>
        </p:nvGrpSpPr>
        <p:grpSpPr>
          <a:xfrm>
            <a:off x="4572000" y="3733800"/>
            <a:ext cx="3980165" cy="2514600"/>
            <a:chOff x="3962400" y="2590800"/>
            <a:chExt cx="3980165" cy="2514600"/>
          </a:xfrm>
        </p:grpSpPr>
        <p:grpSp>
          <p:nvGrpSpPr>
            <p:cNvPr id="3" name="Group 48"/>
            <p:cNvGrpSpPr/>
            <p:nvPr/>
          </p:nvGrpSpPr>
          <p:grpSpPr>
            <a:xfrm>
              <a:off x="5410200" y="3657600"/>
              <a:ext cx="1676400" cy="1371600"/>
              <a:chOff x="5410200" y="3657600"/>
              <a:chExt cx="1676400" cy="1371600"/>
            </a:xfrm>
          </p:grpSpPr>
          <p:grpSp>
            <p:nvGrpSpPr>
              <p:cNvPr id="4" name="Group 39"/>
              <p:cNvGrpSpPr>
                <a:grpSpLocks/>
              </p:cNvGrpSpPr>
              <p:nvPr/>
            </p:nvGrpSpPr>
            <p:grpSpPr bwMode="auto">
              <a:xfrm>
                <a:off x="5410200" y="3657600"/>
                <a:ext cx="1676400" cy="1371600"/>
                <a:chOff x="2496" y="1968"/>
                <a:chExt cx="1056" cy="864"/>
              </a:xfrm>
            </p:grpSpPr>
            <p:sp>
              <p:nvSpPr>
                <p:cNvPr id="45" name="Line 40"/>
                <p:cNvSpPr>
                  <a:spLocks noChangeShapeType="1"/>
                </p:cNvSpPr>
                <p:nvPr/>
              </p:nvSpPr>
              <p:spPr bwMode="auto">
                <a:xfrm>
                  <a:off x="2496" y="2160"/>
                  <a:ext cx="19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Line 41"/>
                <p:cNvSpPr>
                  <a:spLocks noChangeShapeType="1"/>
                </p:cNvSpPr>
                <p:nvPr/>
              </p:nvSpPr>
              <p:spPr bwMode="auto">
                <a:xfrm>
                  <a:off x="2496" y="2640"/>
                  <a:ext cx="19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Line 42"/>
                <p:cNvSpPr>
                  <a:spLocks noChangeShapeType="1"/>
                </p:cNvSpPr>
                <p:nvPr/>
              </p:nvSpPr>
              <p:spPr bwMode="auto">
                <a:xfrm>
                  <a:off x="3360" y="2400"/>
                  <a:ext cx="19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43"/>
                <p:cNvSpPr>
                  <a:spLocks/>
                </p:cNvSpPr>
                <p:nvPr/>
              </p:nvSpPr>
              <p:spPr bwMode="auto">
                <a:xfrm>
                  <a:off x="2688" y="1968"/>
                  <a:ext cx="672" cy="864"/>
                </a:xfrm>
                <a:custGeom>
                  <a:avLst/>
                  <a:gdLst>
                    <a:gd name="T0" fmla="*/ 432 w 432"/>
                    <a:gd name="T1" fmla="*/ 384 h 768"/>
                    <a:gd name="T2" fmla="*/ 0 w 432"/>
                    <a:gd name="T3" fmla="*/ 768 h 768"/>
                    <a:gd name="T4" fmla="*/ 0 w 432"/>
                    <a:gd name="T5" fmla="*/ 0 h 768"/>
                    <a:gd name="T6" fmla="*/ 432 w 432"/>
                    <a:gd name="T7" fmla="*/ 384 h 76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32"/>
                    <a:gd name="T13" fmla="*/ 0 h 768"/>
                    <a:gd name="T14" fmla="*/ 432 w 432"/>
                    <a:gd name="T15" fmla="*/ 768 h 76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32" h="768">
                      <a:moveTo>
                        <a:pt x="432" y="384"/>
                      </a:moveTo>
                      <a:lnTo>
                        <a:pt x="0" y="768"/>
                      </a:lnTo>
                      <a:lnTo>
                        <a:pt x="0" y="0"/>
                      </a:lnTo>
                      <a:lnTo>
                        <a:pt x="432" y="384"/>
                      </a:lnTo>
                      <a:close/>
                    </a:path>
                  </a:pathLst>
                </a:custGeom>
                <a:noFill/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" name="Line 44"/>
              <p:cNvSpPr>
                <a:spLocks noChangeShapeType="1"/>
              </p:cNvSpPr>
              <p:nvPr/>
            </p:nvSpPr>
            <p:spPr bwMode="auto">
              <a:xfrm>
                <a:off x="5791200" y="3962400"/>
                <a:ext cx="76200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45"/>
              <p:cNvSpPr>
                <a:spLocks noChangeShapeType="1"/>
              </p:cNvSpPr>
              <p:nvPr/>
            </p:nvSpPr>
            <p:spPr bwMode="auto">
              <a:xfrm>
                <a:off x="5829300" y="4724400"/>
                <a:ext cx="0" cy="762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Line 46"/>
              <p:cNvSpPr>
                <a:spLocks noChangeShapeType="1"/>
              </p:cNvSpPr>
              <p:nvPr/>
            </p:nvSpPr>
            <p:spPr bwMode="auto">
              <a:xfrm>
                <a:off x="5791200" y="4762500"/>
                <a:ext cx="76200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" name="Freeform 12"/>
            <p:cNvSpPr>
              <a:spLocks noChangeAspect="1"/>
            </p:cNvSpPr>
            <p:nvPr/>
          </p:nvSpPr>
          <p:spPr bwMode="auto">
            <a:xfrm rot="5400000">
              <a:off x="4953000" y="3581400"/>
              <a:ext cx="152400" cy="762000"/>
            </a:xfrm>
            <a:custGeom>
              <a:avLst/>
              <a:gdLst>
                <a:gd name="T0" fmla="*/ 96 w 192"/>
                <a:gd name="T1" fmla="*/ 0 h 960"/>
                <a:gd name="T2" fmla="*/ 96 w 192"/>
                <a:gd name="T3" fmla="*/ 192 h 960"/>
                <a:gd name="T4" fmla="*/ 192 w 192"/>
                <a:gd name="T5" fmla="*/ 240 h 960"/>
                <a:gd name="T6" fmla="*/ 0 w 192"/>
                <a:gd name="T7" fmla="*/ 336 h 960"/>
                <a:gd name="T8" fmla="*/ 192 w 192"/>
                <a:gd name="T9" fmla="*/ 432 h 960"/>
                <a:gd name="T10" fmla="*/ 0 w 192"/>
                <a:gd name="T11" fmla="*/ 528 h 960"/>
                <a:gd name="T12" fmla="*/ 192 w 192"/>
                <a:gd name="T13" fmla="*/ 624 h 960"/>
                <a:gd name="T14" fmla="*/ 0 w 192"/>
                <a:gd name="T15" fmla="*/ 720 h 960"/>
                <a:gd name="T16" fmla="*/ 96 w 192"/>
                <a:gd name="T17" fmla="*/ 768 h 960"/>
                <a:gd name="T18" fmla="*/ 96 w 192"/>
                <a:gd name="T19" fmla="*/ 960 h 9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2"/>
                <a:gd name="T31" fmla="*/ 0 h 960"/>
                <a:gd name="T32" fmla="*/ 192 w 192"/>
                <a:gd name="T33" fmla="*/ 960 h 9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2" h="960">
                  <a:moveTo>
                    <a:pt x="96" y="0"/>
                  </a:moveTo>
                  <a:lnTo>
                    <a:pt x="96" y="192"/>
                  </a:lnTo>
                  <a:lnTo>
                    <a:pt x="192" y="240"/>
                  </a:lnTo>
                  <a:lnTo>
                    <a:pt x="0" y="336"/>
                  </a:lnTo>
                  <a:lnTo>
                    <a:pt x="192" y="432"/>
                  </a:lnTo>
                  <a:lnTo>
                    <a:pt x="0" y="528"/>
                  </a:lnTo>
                  <a:lnTo>
                    <a:pt x="192" y="624"/>
                  </a:lnTo>
                  <a:lnTo>
                    <a:pt x="0" y="720"/>
                  </a:lnTo>
                  <a:lnTo>
                    <a:pt x="96" y="768"/>
                  </a:lnTo>
                  <a:lnTo>
                    <a:pt x="96" y="960"/>
                  </a:lnTo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12"/>
            <p:cNvSpPr>
              <a:spLocks noChangeAspect="1"/>
            </p:cNvSpPr>
            <p:nvPr/>
          </p:nvSpPr>
          <p:spPr bwMode="auto">
            <a:xfrm rot="5400000">
              <a:off x="5791200" y="2895600"/>
              <a:ext cx="152400" cy="762000"/>
            </a:xfrm>
            <a:custGeom>
              <a:avLst/>
              <a:gdLst>
                <a:gd name="T0" fmla="*/ 96 w 192"/>
                <a:gd name="T1" fmla="*/ 0 h 960"/>
                <a:gd name="T2" fmla="*/ 96 w 192"/>
                <a:gd name="T3" fmla="*/ 192 h 960"/>
                <a:gd name="T4" fmla="*/ 192 w 192"/>
                <a:gd name="T5" fmla="*/ 240 h 960"/>
                <a:gd name="T6" fmla="*/ 0 w 192"/>
                <a:gd name="T7" fmla="*/ 336 h 960"/>
                <a:gd name="T8" fmla="*/ 192 w 192"/>
                <a:gd name="T9" fmla="*/ 432 h 960"/>
                <a:gd name="T10" fmla="*/ 0 w 192"/>
                <a:gd name="T11" fmla="*/ 528 h 960"/>
                <a:gd name="T12" fmla="*/ 192 w 192"/>
                <a:gd name="T13" fmla="*/ 624 h 960"/>
                <a:gd name="T14" fmla="*/ 0 w 192"/>
                <a:gd name="T15" fmla="*/ 720 h 960"/>
                <a:gd name="T16" fmla="*/ 96 w 192"/>
                <a:gd name="T17" fmla="*/ 768 h 960"/>
                <a:gd name="T18" fmla="*/ 96 w 192"/>
                <a:gd name="T19" fmla="*/ 960 h 9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2"/>
                <a:gd name="T31" fmla="*/ 0 h 960"/>
                <a:gd name="T32" fmla="*/ 192 w 192"/>
                <a:gd name="T33" fmla="*/ 960 h 9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2" h="960">
                  <a:moveTo>
                    <a:pt x="96" y="0"/>
                  </a:moveTo>
                  <a:lnTo>
                    <a:pt x="96" y="192"/>
                  </a:lnTo>
                  <a:lnTo>
                    <a:pt x="192" y="240"/>
                  </a:lnTo>
                  <a:lnTo>
                    <a:pt x="0" y="336"/>
                  </a:lnTo>
                  <a:lnTo>
                    <a:pt x="192" y="432"/>
                  </a:lnTo>
                  <a:lnTo>
                    <a:pt x="0" y="528"/>
                  </a:lnTo>
                  <a:lnTo>
                    <a:pt x="192" y="624"/>
                  </a:lnTo>
                  <a:lnTo>
                    <a:pt x="0" y="720"/>
                  </a:lnTo>
                  <a:lnTo>
                    <a:pt x="96" y="768"/>
                  </a:lnTo>
                  <a:lnTo>
                    <a:pt x="96" y="960"/>
                  </a:lnTo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 rot="5400000">
              <a:off x="5143500" y="3619500"/>
              <a:ext cx="685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 flipH="1" flipV="1">
              <a:off x="6400800" y="3810000"/>
              <a:ext cx="1066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6248400" y="3276600"/>
              <a:ext cx="685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222"/>
            <p:cNvGrpSpPr>
              <a:grpSpLocks/>
            </p:cNvGrpSpPr>
            <p:nvPr/>
          </p:nvGrpSpPr>
          <p:grpSpPr bwMode="auto">
            <a:xfrm>
              <a:off x="5257800" y="4724400"/>
              <a:ext cx="304800" cy="381000"/>
              <a:chOff x="4272" y="3072"/>
              <a:chExt cx="192" cy="240"/>
            </a:xfrm>
          </p:grpSpPr>
          <p:sp>
            <p:nvSpPr>
              <p:cNvPr id="68" name="Line 99"/>
              <p:cNvSpPr>
                <a:spLocks noChangeAspect="1" noChangeShapeType="1"/>
              </p:cNvSpPr>
              <p:nvPr/>
            </p:nvSpPr>
            <p:spPr bwMode="auto">
              <a:xfrm>
                <a:off x="4272" y="3216"/>
                <a:ext cx="192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Line 100"/>
              <p:cNvSpPr>
                <a:spLocks noChangeAspect="1" noChangeShapeType="1"/>
              </p:cNvSpPr>
              <p:nvPr/>
            </p:nvSpPr>
            <p:spPr bwMode="auto">
              <a:xfrm>
                <a:off x="4368" y="3072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Line 101"/>
              <p:cNvSpPr>
                <a:spLocks noChangeAspect="1" noChangeShapeType="1"/>
              </p:cNvSpPr>
              <p:nvPr/>
            </p:nvSpPr>
            <p:spPr bwMode="auto">
              <a:xfrm>
                <a:off x="4296" y="3240"/>
                <a:ext cx="144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102"/>
              <p:cNvSpPr>
                <a:spLocks noChangeAspect="1" noChangeShapeType="1"/>
              </p:cNvSpPr>
              <p:nvPr/>
            </p:nvSpPr>
            <p:spPr bwMode="auto">
              <a:xfrm>
                <a:off x="4320" y="3264"/>
                <a:ext cx="96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103"/>
              <p:cNvSpPr>
                <a:spLocks noChangeAspect="1" noChangeShapeType="1"/>
              </p:cNvSpPr>
              <p:nvPr/>
            </p:nvSpPr>
            <p:spPr bwMode="auto">
              <a:xfrm>
                <a:off x="4344" y="3288"/>
                <a:ext cx="48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Line 104"/>
              <p:cNvSpPr>
                <a:spLocks noChangeAspect="1" noChangeShapeType="1"/>
              </p:cNvSpPr>
              <p:nvPr/>
            </p:nvSpPr>
            <p:spPr bwMode="auto">
              <a:xfrm flipH="1">
                <a:off x="4365" y="3312"/>
                <a:ext cx="5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>
              <a:off x="4724400" y="3276600"/>
              <a:ext cx="78739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10k</a:t>
              </a:r>
              <a:endParaRPr lang="en-US" sz="3200" baseline="-2500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562600" y="2590800"/>
              <a:ext cx="99578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100k</a:t>
              </a:r>
              <a:endParaRPr lang="en-US" sz="3200" baseline="-2500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962400" y="3657600"/>
              <a:ext cx="62388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 smtClean="0"/>
                <a:t>in</a:t>
              </a:r>
              <a:endParaRPr lang="en-US" sz="3200" baseline="-250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162800" y="4038600"/>
              <a:ext cx="77976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 smtClean="0"/>
                <a:t>out</a:t>
              </a:r>
              <a:endParaRPr lang="en-US" sz="3200" baseline="-25000" dirty="0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609600" y="838200"/>
            <a:ext cx="822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50 kHz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500 kHz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 MHz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50 MHz</a:t>
            </a: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Can not be determined</a:t>
            </a: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09600" y="838201"/>
            <a:ext cx="6705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9200" y="228600"/>
            <a:ext cx="754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is the input impedance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this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circuit at low frequencies?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152400"/>
            <a:ext cx="623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H3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77"/>
          <p:cNvGrpSpPr/>
          <p:nvPr/>
        </p:nvGrpSpPr>
        <p:grpSpPr>
          <a:xfrm>
            <a:off x="4572000" y="3733800"/>
            <a:ext cx="3980165" cy="2514600"/>
            <a:chOff x="3962400" y="2590800"/>
            <a:chExt cx="3980165" cy="2514600"/>
          </a:xfrm>
        </p:grpSpPr>
        <p:grpSp>
          <p:nvGrpSpPr>
            <p:cNvPr id="3" name="Group 48"/>
            <p:cNvGrpSpPr/>
            <p:nvPr/>
          </p:nvGrpSpPr>
          <p:grpSpPr>
            <a:xfrm>
              <a:off x="5410200" y="3657600"/>
              <a:ext cx="1676400" cy="1371600"/>
              <a:chOff x="5410200" y="3657600"/>
              <a:chExt cx="1676400" cy="1371600"/>
            </a:xfrm>
          </p:grpSpPr>
          <p:grpSp>
            <p:nvGrpSpPr>
              <p:cNvPr id="4" name="Group 39"/>
              <p:cNvGrpSpPr>
                <a:grpSpLocks/>
              </p:cNvGrpSpPr>
              <p:nvPr/>
            </p:nvGrpSpPr>
            <p:grpSpPr bwMode="auto">
              <a:xfrm>
                <a:off x="5410200" y="3657600"/>
                <a:ext cx="1676400" cy="1371600"/>
                <a:chOff x="2496" y="1968"/>
                <a:chExt cx="1056" cy="864"/>
              </a:xfrm>
            </p:grpSpPr>
            <p:sp>
              <p:nvSpPr>
                <p:cNvPr id="45" name="Line 40"/>
                <p:cNvSpPr>
                  <a:spLocks noChangeShapeType="1"/>
                </p:cNvSpPr>
                <p:nvPr/>
              </p:nvSpPr>
              <p:spPr bwMode="auto">
                <a:xfrm>
                  <a:off x="2496" y="2160"/>
                  <a:ext cx="19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Line 41"/>
                <p:cNvSpPr>
                  <a:spLocks noChangeShapeType="1"/>
                </p:cNvSpPr>
                <p:nvPr/>
              </p:nvSpPr>
              <p:spPr bwMode="auto">
                <a:xfrm>
                  <a:off x="2496" y="2640"/>
                  <a:ext cx="19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Line 42"/>
                <p:cNvSpPr>
                  <a:spLocks noChangeShapeType="1"/>
                </p:cNvSpPr>
                <p:nvPr/>
              </p:nvSpPr>
              <p:spPr bwMode="auto">
                <a:xfrm>
                  <a:off x="3360" y="2400"/>
                  <a:ext cx="19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43"/>
                <p:cNvSpPr>
                  <a:spLocks/>
                </p:cNvSpPr>
                <p:nvPr/>
              </p:nvSpPr>
              <p:spPr bwMode="auto">
                <a:xfrm>
                  <a:off x="2688" y="1968"/>
                  <a:ext cx="672" cy="864"/>
                </a:xfrm>
                <a:custGeom>
                  <a:avLst/>
                  <a:gdLst>
                    <a:gd name="T0" fmla="*/ 432 w 432"/>
                    <a:gd name="T1" fmla="*/ 384 h 768"/>
                    <a:gd name="T2" fmla="*/ 0 w 432"/>
                    <a:gd name="T3" fmla="*/ 768 h 768"/>
                    <a:gd name="T4" fmla="*/ 0 w 432"/>
                    <a:gd name="T5" fmla="*/ 0 h 768"/>
                    <a:gd name="T6" fmla="*/ 432 w 432"/>
                    <a:gd name="T7" fmla="*/ 384 h 76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32"/>
                    <a:gd name="T13" fmla="*/ 0 h 768"/>
                    <a:gd name="T14" fmla="*/ 432 w 432"/>
                    <a:gd name="T15" fmla="*/ 768 h 76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32" h="768">
                      <a:moveTo>
                        <a:pt x="432" y="384"/>
                      </a:moveTo>
                      <a:lnTo>
                        <a:pt x="0" y="768"/>
                      </a:lnTo>
                      <a:lnTo>
                        <a:pt x="0" y="0"/>
                      </a:lnTo>
                      <a:lnTo>
                        <a:pt x="432" y="384"/>
                      </a:lnTo>
                      <a:close/>
                    </a:path>
                  </a:pathLst>
                </a:custGeom>
                <a:noFill/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" name="Line 44"/>
              <p:cNvSpPr>
                <a:spLocks noChangeShapeType="1"/>
              </p:cNvSpPr>
              <p:nvPr/>
            </p:nvSpPr>
            <p:spPr bwMode="auto">
              <a:xfrm>
                <a:off x="5791200" y="3962400"/>
                <a:ext cx="76200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45"/>
              <p:cNvSpPr>
                <a:spLocks noChangeShapeType="1"/>
              </p:cNvSpPr>
              <p:nvPr/>
            </p:nvSpPr>
            <p:spPr bwMode="auto">
              <a:xfrm>
                <a:off x="5829300" y="4724400"/>
                <a:ext cx="0" cy="762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Line 46"/>
              <p:cNvSpPr>
                <a:spLocks noChangeShapeType="1"/>
              </p:cNvSpPr>
              <p:nvPr/>
            </p:nvSpPr>
            <p:spPr bwMode="auto">
              <a:xfrm>
                <a:off x="5791200" y="4762500"/>
                <a:ext cx="76200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" name="Freeform 12"/>
            <p:cNvSpPr>
              <a:spLocks noChangeAspect="1"/>
            </p:cNvSpPr>
            <p:nvPr/>
          </p:nvSpPr>
          <p:spPr bwMode="auto">
            <a:xfrm rot="5400000">
              <a:off x="4953000" y="3581400"/>
              <a:ext cx="152400" cy="762000"/>
            </a:xfrm>
            <a:custGeom>
              <a:avLst/>
              <a:gdLst>
                <a:gd name="T0" fmla="*/ 96 w 192"/>
                <a:gd name="T1" fmla="*/ 0 h 960"/>
                <a:gd name="T2" fmla="*/ 96 w 192"/>
                <a:gd name="T3" fmla="*/ 192 h 960"/>
                <a:gd name="T4" fmla="*/ 192 w 192"/>
                <a:gd name="T5" fmla="*/ 240 h 960"/>
                <a:gd name="T6" fmla="*/ 0 w 192"/>
                <a:gd name="T7" fmla="*/ 336 h 960"/>
                <a:gd name="T8" fmla="*/ 192 w 192"/>
                <a:gd name="T9" fmla="*/ 432 h 960"/>
                <a:gd name="T10" fmla="*/ 0 w 192"/>
                <a:gd name="T11" fmla="*/ 528 h 960"/>
                <a:gd name="T12" fmla="*/ 192 w 192"/>
                <a:gd name="T13" fmla="*/ 624 h 960"/>
                <a:gd name="T14" fmla="*/ 0 w 192"/>
                <a:gd name="T15" fmla="*/ 720 h 960"/>
                <a:gd name="T16" fmla="*/ 96 w 192"/>
                <a:gd name="T17" fmla="*/ 768 h 960"/>
                <a:gd name="T18" fmla="*/ 96 w 192"/>
                <a:gd name="T19" fmla="*/ 960 h 9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2"/>
                <a:gd name="T31" fmla="*/ 0 h 960"/>
                <a:gd name="T32" fmla="*/ 192 w 192"/>
                <a:gd name="T33" fmla="*/ 960 h 9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2" h="960">
                  <a:moveTo>
                    <a:pt x="96" y="0"/>
                  </a:moveTo>
                  <a:lnTo>
                    <a:pt x="96" y="192"/>
                  </a:lnTo>
                  <a:lnTo>
                    <a:pt x="192" y="240"/>
                  </a:lnTo>
                  <a:lnTo>
                    <a:pt x="0" y="336"/>
                  </a:lnTo>
                  <a:lnTo>
                    <a:pt x="192" y="432"/>
                  </a:lnTo>
                  <a:lnTo>
                    <a:pt x="0" y="528"/>
                  </a:lnTo>
                  <a:lnTo>
                    <a:pt x="192" y="624"/>
                  </a:lnTo>
                  <a:lnTo>
                    <a:pt x="0" y="720"/>
                  </a:lnTo>
                  <a:lnTo>
                    <a:pt x="96" y="768"/>
                  </a:lnTo>
                  <a:lnTo>
                    <a:pt x="96" y="960"/>
                  </a:lnTo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12"/>
            <p:cNvSpPr>
              <a:spLocks noChangeAspect="1"/>
            </p:cNvSpPr>
            <p:nvPr/>
          </p:nvSpPr>
          <p:spPr bwMode="auto">
            <a:xfrm rot="5400000">
              <a:off x="5791200" y="2895600"/>
              <a:ext cx="152400" cy="762000"/>
            </a:xfrm>
            <a:custGeom>
              <a:avLst/>
              <a:gdLst>
                <a:gd name="T0" fmla="*/ 96 w 192"/>
                <a:gd name="T1" fmla="*/ 0 h 960"/>
                <a:gd name="T2" fmla="*/ 96 w 192"/>
                <a:gd name="T3" fmla="*/ 192 h 960"/>
                <a:gd name="T4" fmla="*/ 192 w 192"/>
                <a:gd name="T5" fmla="*/ 240 h 960"/>
                <a:gd name="T6" fmla="*/ 0 w 192"/>
                <a:gd name="T7" fmla="*/ 336 h 960"/>
                <a:gd name="T8" fmla="*/ 192 w 192"/>
                <a:gd name="T9" fmla="*/ 432 h 960"/>
                <a:gd name="T10" fmla="*/ 0 w 192"/>
                <a:gd name="T11" fmla="*/ 528 h 960"/>
                <a:gd name="T12" fmla="*/ 192 w 192"/>
                <a:gd name="T13" fmla="*/ 624 h 960"/>
                <a:gd name="T14" fmla="*/ 0 w 192"/>
                <a:gd name="T15" fmla="*/ 720 h 960"/>
                <a:gd name="T16" fmla="*/ 96 w 192"/>
                <a:gd name="T17" fmla="*/ 768 h 960"/>
                <a:gd name="T18" fmla="*/ 96 w 192"/>
                <a:gd name="T19" fmla="*/ 960 h 9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2"/>
                <a:gd name="T31" fmla="*/ 0 h 960"/>
                <a:gd name="T32" fmla="*/ 192 w 192"/>
                <a:gd name="T33" fmla="*/ 960 h 9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2" h="960">
                  <a:moveTo>
                    <a:pt x="96" y="0"/>
                  </a:moveTo>
                  <a:lnTo>
                    <a:pt x="96" y="192"/>
                  </a:lnTo>
                  <a:lnTo>
                    <a:pt x="192" y="240"/>
                  </a:lnTo>
                  <a:lnTo>
                    <a:pt x="0" y="336"/>
                  </a:lnTo>
                  <a:lnTo>
                    <a:pt x="192" y="432"/>
                  </a:lnTo>
                  <a:lnTo>
                    <a:pt x="0" y="528"/>
                  </a:lnTo>
                  <a:lnTo>
                    <a:pt x="192" y="624"/>
                  </a:lnTo>
                  <a:lnTo>
                    <a:pt x="0" y="720"/>
                  </a:lnTo>
                  <a:lnTo>
                    <a:pt x="96" y="768"/>
                  </a:lnTo>
                  <a:lnTo>
                    <a:pt x="96" y="960"/>
                  </a:lnTo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 rot="5400000">
              <a:off x="5143500" y="3619500"/>
              <a:ext cx="685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 flipH="1" flipV="1">
              <a:off x="6400800" y="3810000"/>
              <a:ext cx="1066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6248400" y="3276600"/>
              <a:ext cx="685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222"/>
            <p:cNvGrpSpPr>
              <a:grpSpLocks/>
            </p:cNvGrpSpPr>
            <p:nvPr/>
          </p:nvGrpSpPr>
          <p:grpSpPr bwMode="auto">
            <a:xfrm>
              <a:off x="5257800" y="4724400"/>
              <a:ext cx="304800" cy="381000"/>
              <a:chOff x="4272" y="3072"/>
              <a:chExt cx="192" cy="240"/>
            </a:xfrm>
          </p:grpSpPr>
          <p:sp>
            <p:nvSpPr>
              <p:cNvPr id="68" name="Line 99"/>
              <p:cNvSpPr>
                <a:spLocks noChangeAspect="1" noChangeShapeType="1"/>
              </p:cNvSpPr>
              <p:nvPr/>
            </p:nvSpPr>
            <p:spPr bwMode="auto">
              <a:xfrm>
                <a:off x="4272" y="3216"/>
                <a:ext cx="192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Line 100"/>
              <p:cNvSpPr>
                <a:spLocks noChangeAspect="1" noChangeShapeType="1"/>
              </p:cNvSpPr>
              <p:nvPr/>
            </p:nvSpPr>
            <p:spPr bwMode="auto">
              <a:xfrm>
                <a:off x="4368" y="3072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Line 101"/>
              <p:cNvSpPr>
                <a:spLocks noChangeAspect="1" noChangeShapeType="1"/>
              </p:cNvSpPr>
              <p:nvPr/>
            </p:nvSpPr>
            <p:spPr bwMode="auto">
              <a:xfrm>
                <a:off x="4296" y="3240"/>
                <a:ext cx="144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102"/>
              <p:cNvSpPr>
                <a:spLocks noChangeAspect="1" noChangeShapeType="1"/>
              </p:cNvSpPr>
              <p:nvPr/>
            </p:nvSpPr>
            <p:spPr bwMode="auto">
              <a:xfrm>
                <a:off x="4320" y="3264"/>
                <a:ext cx="96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103"/>
              <p:cNvSpPr>
                <a:spLocks noChangeAspect="1" noChangeShapeType="1"/>
              </p:cNvSpPr>
              <p:nvPr/>
            </p:nvSpPr>
            <p:spPr bwMode="auto">
              <a:xfrm>
                <a:off x="4344" y="3288"/>
                <a:ext cx="48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Line 104"/>
              <p:cNvSpPr>
                <a:spLocks noChangeAspect="1" noChangeShapeType="1"/>
              </p:cNvSpPr>
              <p:nvPr/>
            </p:nvSpPr>
            <p:spPr bwMode="auto">
              <a:xfrm flipH="1">
                <a:off x="4365" y="3312"/>
                <a:ext cx="5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>
              <a:off x="4724400" y="3276600"/>
              <a:ext cx="78739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10k</a:t>
              </a:r>
              <a:endParaRPr lang="en-US" sz="3200" baseline="-2500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562600" y="2590800"/>
              <a:ext cx="99578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100k</a:t>
              </a:r>
              <a:endParaRPr lang="en-US" sz="3200" baseline="-2500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962400" y="3657600"/>
              <a:ext cx="62388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 smtClean="0"/>
                <a:t>in</a:t>
              </a:r>
              <a:endParaRPr lang="en-US" sz="3200" baseline="-250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162800" y="4038600"/>
              <a:ext cx="77976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 smtClean="0"/>
                <a:t>out</a:t>
              </a:r>
              <a:endParaRPr lang="en-US" sz="3200" baseline="-25000" dirty="0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609600" y="838200"/>
            <a:ext cx="822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Very small, depends on A of op-amp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Close to 100k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Very large, depends on A of op-amp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Close to 10k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Cannot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 determined</a:t>
            </a: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09600" y="838201"/>
            <a:ext cx="6705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9200" y="228600"/>
            <a:ext cx="754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is the output impedance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this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circuit at low frequencies?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152400"/>
            <a:ext cx="6238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H3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77"/>
          <p:cNvGrpSpPr/>
          <p:nvPr/>
        </p:nvGrpSpPr>
        <p:grpSpPr>
          <a:xfrm>
            <a:off x="4572000" y="3733800"/>
            <a:ext cx="3980165" cy="2514600"/>
            <a:chOff x="3962400" y="2590800"/>
            <a:chExt cx="3980165" cy="2514600"/>
          </a:xfrm>
        </p:grpSpPr>
        <p:grpSp>
          <p:nvGrpSpPr>
            <p:cNvPr id="3" name="Group 48"/>
            <p:cNvGrpSpPr/>
            <p:nvPr/>
          </p:nvGrpSpPr>
          <p:grpSpPr>
            <a:xfrm>
              <a:off x="5410200" y="3657600"/>
              <a:ext cx="1676400" cy="1371600"/>
              <a:chOff x="5410200" y="3657600"/>
              <a:chExt cx="1676400" cy="1371600"/>
            </a:xfrm>
          </p:grpSpPr>
          <p:grpSp>
            <p:nvGrpSpPr>
              <p:cNvPr id="4" name="Group 39"/>
              <p:cNvGrpSpPr>
                <a:grpSpLocks/>
              </p:cNvGrpSpPr>
              <p:nvPr/>
            </p:nvGrpSpPr>
            <p:grpSpPr bwMode="auto">
              <a:xfrm>
                <a:off x="5410200" y="3657600"/>
                <a:ext cx="1676400" cy="1371600"/>
                <a:chOff x="2496" y="1968"/>
                <a:chExt cx="1056" cy="864"/>
              </a:xfrm>
            </p:grpSpPr>
            <p:sp>
              <p:nvSpPr>
                <p:cNvPr id="45" name="Line 40"/>
                <p:cNvSpPr>
                  <a:spLocks noChangeShapeType="1"/>
                </p:cNvSpPr>
                <p:nvPr/>
              </p:nvSpPr>
              <p:spPr bwMode="auto">
                <a:xfrm>
                  <a:off x="2496" y="2160"/>
                  <a:ext cx="19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Line 41"/>
                <p:cNvSpPr>
                  <a:spLocks noChangeShapeType="1"/>
                </p:cNvSpPr>
                <p:nvPr/>
              </p:nvSpPr>
              <p:spPr bwMode="auto">
                <a:xfrm>
                  <a:off x="2496" y="2640"/>
                  <a:ext cx="19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Line 42"/>
                <p:cNvSpPr>
                  <a:spLocks noChangeShapeType="1"/>
                </p:cNvSpPr>
                <p:nvPr/>
              </p:nvSpPr>
              <p:spPr bwMode="auto">
                <a:xfrm>
                  <a:off x="3360" y="2400"/>
                  <a:ext cx="192" cy="0"/>
                </a:xfrm>
                <a:prstGeom prst="line">
                  <a:avLst/>
                </a:pr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Freeform 43"/>
                <p:cNvSpPr>
                  <a:spLocks/>
                </p:cNvSpPr>
                <p:nvPr/>
              </p:nvSpPr>
              <p:spPr bwMode="auto">
                <a:xfrm>
                  <a:off x="2688" y="1968"/>
                  <a:ext cx="672" cy="864"/>
                </a:xfrm>
                <a:custGeom>
                  <a:avLst/>
                  <a:gdLst>
                    <a:gd name="T0" fmla="*/ 432 w 432"/>
                    <a:gd name="T1" fmla="*/ 384 h 768"/>
                    <a:gd name="T2" fmla="*/ 0 w 432"/>
                    <a:gd name="T3" fmla="*/ 768 h 768"/>
                    <a:gd name="T4" fmla="*/ 0 w 432"/>
                    <a:gd name="T5" fmla="*/ 0 h 768"/>
                    <a:gd name="T6" fmla="*/ 432 w 432"/>
                    <a:gd name="T7" fmla="*/ 384 h 76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32"/>
                    <a:gd name="T13" fmla="*/ 0 h 768"/>
                    <a:gd name="T14" fmla="*/ 432 w 432"/>
                    <a:gd name="T15" fmla="*/ 768 h 76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32" h="768">
                      <a:moveTo>
                        <a:pt x="432" y="384"/>
                      </a:moveTo>
                      <a:lnTo>
                        <a:pt x="0" y="768"/>
                      </a:lnTo>
                      <a:lnTo>
                        <a:pt x="0" y="0"/>
                      </a:lnTo>
                      <a:lnTo>
                        <a:pt x="432" y="384"/>
                      </a:lnTo>
                      <a:close/>
                    </a:path>
                  </a:pathLst>
                </a:custGeom>
                <a:noFill/>
                <a:ln w="635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" name="Line 44"/>
              <p:cNvSpPr>
                <a:spLocks noChangeShapeType="1"/>
              </p:cNvSpPr>
              <p:nvPr/>
            </p:nvSpPr>
            <p:spPr bwMode="auto">
              <a:xfrm>
                <a:off x="5791200" y="3962400"/>
                <a:ext cx="76200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Line 45"/>
              <p:cNvSpPr>
                <a:spLocks noChangeShapeType="1"/>
              </p:cNvSpPr>
              <p:nvPr/>
            </p:nvSpPr>
            <p:spPr bwMode="auto">
              <a:xfrm>
                <a:off x="5829300" y="4724400"/>
                <a:ext cx="0" cy="7620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Line 46"/>
              <p:cNvSpPr>
                <a:spLocks noChangeShapeType="1"/>
              </p:cNvSpPr>
              <p:nvPr/>
            </p:nvSpPr>
            <p:spPr bwMode="auto">
              <a:xfrm>
                <a:off x="5791200" y="4762500"/>
                <a:ext cx="76200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" name="Freeform 12"/>
            <p:cNvSpPr>
              <a:spLocks noChangeAspect="1"/>
            </p:cNvSpPr>
            <p:nvPr/>
          </p:nvSpPr>
          <p:spPr bwMode="auto">
            <a:xfrm rot="5400000">
              <a:off x="4953000" y="3581400"/>
              <a:ext cx="152400" cy="762000"/>
            </a:xfrm>
            <a:custGeom>
              <a:avLst/>
              <a:gdLst>
                <a:gd name="T0" fmla="*/ 96 w 192"/>
                <a:gd name="T1" fmla="*/ 0 h 960"/>
                <a:gd name="T2" fmla="*/ 96 w 192"/>
                <a:gd name="T3" fmla="*/ 192 h 960"/>
                <a:gd name="T4" fmla="*/ 192 w 192"/>
                <a:gd name="T5" fmla="*/ 240 h 960"/>
                <a:gd name="T6" fmla="*/ 0 w 192"/>
                <a:gd name="T7" fmla="*/ 336 h 960"/>
                <a:gd name="T8" fmla="*/ 192 w 192"/>
                <a:gd name="T9" fmla="*/ 432 h 960"/>
                <a:gd name="T10" fmla="*/ 0 w 192"/>
                <a:gd name="T11" fmla="*/ 528 h 960"/>
                <a:gd name="T12" fmla="*/ 192 w 192"/>
                <a:gd name="T13" fmla="*/ 624 h 960"/>
                <a:gd name="T14" fmla="*/ 0 w 192"/>
                <a:gd name="T15" fmla="*/ 720 h 960"/>
                <a:gd name="T16" fmla="*/ 96 w 192"/>
                <a:gd name="T17" fmla="*/ 768 h 960"/>
                <a:gd name="T18" fmla="*/ 96 w 192"/>
                <a:gd name="T19" fmla="*/ 960 h 9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2"/>
                <a:gd name="T31" fmla="*/ 0 h 960"/>
                <a:gd name="T32" fmla="*/ 192 w 192"/>
                <a:gd name="T33" fmla="*/ 960 h 9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2" h="960">
                  <a:moveTo>
                    <a:pt x="96" y="0"/>
                  </a:moveTo>
                  <a:lnTo>
                    <a:pt x="96" y="192"/>
                  </a:lnTo>
                  <a:lnTo>
                    <a:pt x="192" y="240"/>
                  </a:lnTo>
                  <a:lnTo>
                    <a:pt x="0" y="336"/>
                  </a:lnTo>
                  <a:lnTo>
                    <a:pt x="192" y="432"/>
                  </a:lnTo>
                  <a:lnTo>
                    <a:pt x="0" y="528"/>
                  </a:lnTo>
                  <a:lnTo>
                    <a:pt x="192" y="624"/>
                  </a:lnTo>
                  <a:lnTo>
                    <a:pt x="0" y="720"/>
                  </a:lnTo>
                  <a:lnTo>
                    <a:pt x="96" y="768"/>
                  </a:lnTo>
                  <a:lnTo>
                    <a:pt x="96" y="960"/>
                  </a:lnTo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12"/>
            <p:cNvSpPr>
              <a:spLocks noChangeAspect="1"/>
            </p:cNvSpPr>
            <p:nvPr/>
          </p:nvSpPr>
          <p:spPr bwMode="auto">
            <a:xfrm rot="5400000">
              <a:off x="5791200" y="2895600"/>
              <a:ext cx="152400" cy="762000"/>
            </a:xfrm>
            <a:custGeom>
              <a:avLst/>
              <a:gdLst>
                <a:gd name="T0" fmla="*/ 96 w 192"/>
                <a:gd name="T1" fmla="*/ 0 h 960"/>
                <a:gd name="T2" fmla="*/ 96 w 192"/>
                <a:gd name="T3" fmla="*/ 192 h 960"/>
                <a:gd name="T4" fmla="*/ 192 w 192"/>
                <a:gd name="T5" fmla="*/ 240 h 960"/>
                <a:gd name="T6" fmla="*/ 0 w 192"/>
                <a:gd name="T7" fmla="*/ 336 h 960"/>
                <a:gd name="T8" fmla="*/ 192 w 192"/>
                <a:gd name="T9" fmla="*/ 432 h 960"/>
                <a:gd name="T10" fmla="*/ 0 w 192"/>
                <a:gd name="T11" fmla="*/ 528 h 960"/>
                <a:gd name="T12" fmla="*/ 192 w 192"/>
                <a:gd name="T13" fmla="*/ 624 h 960"/>
                <a:gd name="T14" fmla="*/ 0 w 192"/>
                <a:gd name="T15" fmla="*/ 720 h 960"/>
                <a:gd name="T16" fmla="*/ 96 w 192"/>
                <a:gd name="T17" fmla="*/ 768 h 960"/>
                <a:gd name="T18" fmla="*/ 96 w 192"/>
                <a:gd name="T19" fmla="*/ 960 h 9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2"/>
                <a:gd name="T31" fmla="*/ 0 h 960"/>
                <a:gd name="T32" fmla="*/ 192 w 192"/>
                <a:gd name="T33" fmla="*/ 960 h 9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2" h="960">
                  <a:moveTo>
                    <a:pt x="96" y="0"/>
                  </a:moveTo>
                  <a:lnTo>
                    <a:pt x="96" y="192"/>
                  </a:lnTo>
                  <a:lnTo>
                    <a:pt x="192" y="240"/>
                  </a:lnTo>
                  <a:lnTo>
                    <a:pt x="0" y="336"/>
                  </a:lnTo>
                  <a:lnTo>
                    <a:pt x="192" y="432"/>
                  </a:lnTo>
                  <a:lnTo>
                    <a:pt x="0" y="528"/>
                  </a:lnTo>
                  <a:lnTo>
                    <a:pt x="192" y="624"/>
                  </a:lnTo>
                  <a:lnTo>
                    <a:pt x="0" y="720"/>
                  </a:lnTo>
                  <a:lnTo>
                    <a:pt x="96" y="768"/>
                  </a:lnTo>
                  <a:lnTo>
                    <a:pt x="96" y="960"/>
                  </a:lnTo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 rot="5400000">
              <a:off x="5143500" y="3619500"/>
              <a:ext cx="685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 flipH="1" flipV="1">
              <a:off x="6400800" y="3810000"/>
              <a:ext cx="1066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6248400" y="3276600"/>
              <a:ext cx="685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222"/>
            <p:cNvGrpSpPr>
              <a:grpSpLocks/>
            </p:cNvGrpSpPr>
            <p:nvPr/>
          </p:nvGrpSpPr>
          <p:grpSpPr bwMode="auto">
            <a:xfrm>
              <a:off x="5257800" y="4724400"/>
              <a:ext cx="304800" cy="381000"/>
              <a:chOff x="4272" y="3072"/>
              <a:chExt cx="192" cy="240"/>
            </a:xfrm>
          </p:grpSpPr>
          <p:sp>
            <p:nvSpPr>
              <p:cNvPr id="68" name="Line 99"/>
              <p:cNvSpPr>
                <a:spLocks noChangeAspect="1" noChangeShapeType="1"/>
              </p:cNvSpPr>
              <p:nvPr/>
            </p:nvSpPr>
            <p:spPr bwMode="auto">
              <a:xfrm>
                <a:off x="4272" y="3216"/>
                <a:ext cx="192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Line 100"/>
              <p:cNvSpPr>
                <a:spLocks noChangeAspect="1" noChangeShapeType="1"/>
              </p:cNvSpPr>
              <p:nvPr/>
            </p:nvSpPr>
            <p:spPr bwMode="auto">
              <a:xfrm>
                <a:off x="4368" y="3072"/>
                <a:ext cx="0" cy="14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Line 101"/>
              <p:cNvSpPr>
                <a:spLocks noChangeAspect="1" noChangeShapeType="1"/>
              </p:cNvSpPr>
              <p:nvPr/>
            </p:nvSpPr>
            <p:spPr bwMode="auto">
              <a:xfrm>
                <a:off x="4296" y="3240"/>
                <a:ext cx="144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102"/>
              <p:cNvSpPr>
                <a:spLocks noChangeAspect="1" noChangeShapeType="1"/>
              </p:cNvSpPr>
              <p:nvPr/>
            </p:nvSpPr>
            <p:spPr bwMode="auto">
              <a:xfrm>
                <a:off x="4320" y="3264"/>
                <a:ext cx="96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103"/>
              <p:cNvSpPr>
                <a:spLocks noChangeAspect="1" noChangeShapeType="1"/>
              </p:cNvSpPr>
              <p:nvPr/>
            </p:nvSpPr>
            <p:spPr bwMode="auto">
              <a:xfrm>
                <a:off x="4344" y="3288"/>
                <a:ext cx="48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Line 104"/>
              <p:cNvSpPr>
                <a:spLocks noChangeAspect="1" noChangeShapeType="1"/>
              </p:cNvSpPr>
              <p:nvPr/>
            </p:nvSpPr>
            <p:spPr bwMode="auto">
              <a:xfrm flipH="1">
                <a:off x="4365" y="3312"/>
                <a:ext cx="5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>
              <a:off x="4724400" y="3276600"/>
              <a:ext cx="78739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10k</a:t>
              </a:r>
              <a:endParaRPr lang="en-US" sz="3200" baseline="-2500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562600" y="2590800"/>
              <a:ext cx="99578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100k</a:t>
              </a:r>
              <a:endParaRPr lang="en-US" sz="3200" baseline="-2500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962400" y="3657600"/>
              <a:ext cx="62388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 smtClean="0"/>
                <a:t>in</a:t>
              </a:r>
              <a:endParaRPr lang="en-US" sz="3200" baseline="-250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162800" y="4038600"/>
              <a:ext cx="77976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 smtClean="0"/>
                <a:t>out</a:t>
              </a:r>
              <a:endParaRPr lang="en-US" sz="3200" baseline="-25000" dirty="0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609600" y="838200"/>
            <a:ext cx="822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Very small, depends on A of op-amp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Close to 100k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Very large, depends on A of op-amp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Close to 10k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Cannot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 determined</a:t>
            </a:r>
          </a:p>
          <a:p>
            <a:pPr marL="514350" indent="-514350">
              <a:buAutoNum type="alphaUcParenR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UcParenR"/>
            </a:pPr>
            <a:endParaRPr lang="en-US" sz="2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1867</TotalTime>
  <Words>170</Words>
  <Application>Microsoft Office PowerPoint</Application>
  <PresentationFormat>On-screen Show (4:3)</PresentationFormat>
  <Paragraphs>74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lewandoh</dc:creator>
  <cp:lastModifiedBy>John Price</cp:lastModifiedBy>
  <cp:revision>117</cp:revision>
  <dcterms:created xsi:type="dcterms:W3CDTF">2009-08-26T22:16:04Z</dcterms:created>
  <dcterms:modified xsi:type="dcterms:W3CDTF">2013-09-10T16:23:18Z</dcterms:modified>
</cp:coreProperties>
</file>